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720" r:id="rId2"/>
  </p:sldMasterIdLst>
  <p:notesMasterIdLst>
    <p:notesMasterId r:id="rId22"/>
  </p:notesMasterIdLst>
  <p:handoutMasterIdLst>
    <p:handoutMasterId r:id="rId23"/>
  </p:handoutMasterIdLst>
  <p:sldIdLst>
    <p:sldId id="288" r:id="rId3"/>
    <p:sldId id="291" r:id="rId4"/>
    <p:sldId id="290" r:id="rId5"/>
    <p:sldId id="302" r:id="rId6"/>
    <p:sldId id="299" r:id="rId7"/>
    <p:sldId id="303" r:id="rId8"/>
    <p:sldId id="292" r:id="rId9"/>
    <p:sldId id="304" r:id="rId10"/>
    <p:sldId id="306" r:id="rId11"/>
    <p:sldId id="293" r:id="rId12"/>
    <p:sldId id="305" r:id="rId13"/>
    <p:sldId id="310" r:id="rId14"/>
    <p:sldId id="308" r:id="rId15"/>
    <p:sldId id="309" r:id="rId16"/>
    <p:sldId id="294" r:id="rId17"/>
    <p:sldId id="295" r:id="rId18"/>
    <p:sldId id="296" r:id="rId19"/>
    <p:sldId id="297" r:id="rId20"/>
    <p:sldId id="298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96C4"/>
    <a:srgbClr val="E1D5E7"/>
    <a:srgbClr val="9E5ECE"/>
    <a:srgbClr val="DAE8FC"/>
    <a:srgbClr val="D6B656"/>
    <a:srgbClr val="FFF2CC"/>
    <a:srgbClr val="654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סגנון ביניים 4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סגנון ביניים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סגנון ביניים 4 - הדגשה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סגנון כה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סגנון כהה 2 - הדגשה 3/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סגנון ביניים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7" autoAdjust="0"/>
    <p:restoredTop sz="93792" autoAdjust="0"/>
  </p:normalViewPr>
  <p:slideViewPr>
    <p:cSldViewPr>
      <p:cViewPr varScale="1">
        <p:scale>
          <a:sx n="67" d="100"/>
          <a:sy n="67" d="100"/>
        </p:scale>
        <p:origin x="816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4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67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כ"ג/טבת/תשפ"ג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כ"ג/טבת/תשפ"ג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24601"/>
            <a:ext cx="2844800" cy="365125"/>
          </a:xfrm>
        </p:spPr>
        <p:txBody>
          <a:bodyPr/>
          <a:lstStyle/>
          <a:p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509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6542-D9EF-48CC-BC80-FC1900A669A7}" type="datetime1">
              <a:rPr lang="en-US" smtClean="0"/>
              <a:t>1/16/2023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72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FEE3-D9E9-4AB3-8B20-D4EE39595C09}" type="datetime1">
              <a:rPr lang="en-US" smtClean="0"/>
              <a:t>1/16/2023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179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761F-557A-4807-80CD-0BD2CB8DEBF4}" type="datetime1">
              <a:rPr lang="en-US" smtClean="0"/>
              <a:t>1/16/2023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206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B448-3344-458D-B2D5-1F6C9A624F64}" type="datetime1">
              <a:rPr lang="en-US" smtClean="0"/>
              <a:t>1/16/2023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3596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E48E-29E1-4C50-A1E6-811F23A97FB3}" type="datetime1">
              <a:rPr lang="en-US" smtClean="0"/>
              <a:t>1/16/2023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377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C0F-2B2B-41CD-8013-10786DEC1461}" type="datetime1">
              <a:rPr lang="en-US" smtClean="0"/>
              <a:t>1/16/2023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6327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A382-9CD8-4548-8F8F-7A5CC1B3B114}" type="datetime1">
              <a:rPr lang="en-US" smtClean="0"/>
              <a:t>1/16/2023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3156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121F-C50D-4985-8744-3D2413CEF662}" type="datetime1">
              <a:rPr lang="en-US" smtClean="0"/>
              <a:t>1/16/2023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7174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038E-4474-40A7-9EC7-E1F16D952348}" type="datetime1">
              <a:rPr lang="en-US" smtClean="0"/>
              <a:t>1/16/2023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706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1E7F-4345-49D1-959B-456DEDBD8939}" type="datetime1">
              <a:rPr lang="en-US" smtClean="0"/>
              <a:t>1/16/2023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226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C0B7-AB0D-4AF9-9C80-529313F012B2}" type="datetime1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52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C417-AECC-4DE4-923C-9598FC7789CF}" type="datetime1">
              <a:rPr lang="en-US" smtClean="0"/>
              <a:t>1/16/2023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337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85EA-53FD-4C02-B228-D6173C771455}" type="datetime1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1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CC226-1649-43B1-904E-445575F6D843}" type="datetime1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DB346-1C98-4D7A-A038-42C7D81BCC74}" type="datetime1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6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57FA-2192-4D30-85F4-50FCBB8906EA}" type="datetime1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A04D-59DB-4F0E-946B-E60EE2804D19}" type="datetime1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5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5BB7-0D1F-422E-A439-E3D10FFFF50C}" type="datetime1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E77E2-D56A-4D13-B852-5E12B4B66FD9}" type="datetime1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2F35-29BF-4127-A4F3-CE8B20D358F7}" type="datetime1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4EB23-2E33-4AF5-8DC0-78E31F3F5E3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4739"/>
            <a:ext cx="1176835" cy="7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CCEF1-EE7E-44FC-9507-6A3208406B1E}" type="datetime1">
              <a:rPr lang="en-US" smtClean="0"/>
              <a:t>1/16/2023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145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how2electronics.com/gesture-controlled-virtual-mouse-with-esp32-cam-opencv/" TargetMode="External"/><Relationship Id="rId7" Type="http://schemas.openxmlformats.org/officeDocument/2006/relationships/hyperlink" Target="https://eloquentarduino.com/esp32-cam-image-recognition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s://easyelectronicsproject.com/esp32-projects/esp32cam-face-recognition-lock/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811" y="1363384"/>
            <a:ext cx="8407578" cy="1369670"/>
          </a:xfrm>
        </p:spPr>
        <p:txBody>
          <a:bodyPr>
            <a:normAutofit fontScale="90000"/>
          </a:bodyPr>
          <a:lstStyle/>
          <a:p>
            <a:pPr rtl="0"/>
            <a:r>
              <a:rPr lang="en-US" sz="2400" dirty="0">
                <a:solidFill>
                  <a:srgbClr val="002060"/>
                </a:solidFill>
              </a:rPr>
              <a:t>Midterm Presentation</a:t>
            </a:r>
            <a:br>
              <a:rPr lang="en-US" sz="2400" dirty="0">
                <a:solidFill>
                  <a:srgbClr val="002060"/>
                </a:solidFill>
              </a:rPr>
            </a:b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3600" b="1" dirty="0">
                <a:solidFill>
                  <a:srgbClr val="002060"/>
                </a:solidFill>
              </a:rPr>
              <a:t>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124200"/>
            <a:ext cx="9753600" cy="3575419"/>
          </a:xfrm>
        </p:spPr>
        <p:txBody>
          <a:bodyPr>
            <a:noAutofit/>
          </a:bodyPr>
          <a:lstStyle/>
          <a:p>
            <a:pPr algn="l"/>
            <a:r>
              <a:rPr lang="en-US" sz="2400" u="sng" dirty="0">
                <a:solidFill>
                  <a:srgbClr val="002060"/>
                </a:solidFill>
              </a:rPr>
              <a:t>Students:</a:t>
            </a:r>
            <a:r>
              <a:rPr lang="en-US" sz="2400" dirty="0">
                <a:solidFill>
                  <a:srgbClr val="002060"/>
                </a:solidFill>
              </a:rPr>
              <a:t> Yael Tzadik, Eden Ishay</a:t>
            </a:r>
          </a:p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Supervisor</a:t>
            </a:r>
            <a:r>
              <a:rPr lang="en-US" sz="2400" dirty="0">
                <a:solidFill>
                  <a:srgbClr val="002060"/>
                </a:solidFill>
              </a:rPr>
              <a:t>: </a:t>
            </a:r>
            <a:r>
              <a:rPr lang="en-US" sz="2400" dirty="0" err="1">
                <a:solidFill>
                  <a:srgbClr val="002060"/>
                </a:solidFill>
              </a:rPr>
              <a:t>Johanan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Erez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</a:p>
          <a:p>
            <a:pPr algn="l" rtl="0"/>
            <a:endParaRPr lang="he-IL" sz="1800" dirty="0"/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Context: Project A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Date:   1/2023</a:t>
            </a:r>
            <a:endParaRPr lang="he-IL" sz="2000" dirty="0">
              <a:solidFill>
                <a:srgbClr val="002060"/>
              </a:solidFill>
              <a:cs typeface="+mj-cs"/>
            </a:endParaRPr>
          </a:p>
          <a:p>
            <a:pPr algn="l" rtl="0"/>
            <a:endParaRPr lang="en-US" sz="1200" dirty="0">
              <a:solidFill>
                <a:srgbClr val="002060"/>
              </a:solidFill>
            </a:endParaRPr>
          </a:p>
          <a:p>
            <a:pPr algn="l" rtl="0"/>
            <a:endParaRPr lang="en-US" sz="2400" dirty="0">
              <a:solidFill>
                <a:srgbClr val="002060"/>
              </a:solidFill>
            </a:endParaRPr>
          </a:p>
          <a:p>
            <a:pPr algn="l" rtl="0"/>
            <a:endParaRPr lang="en-US" sz="2400" dirty="0"/>
          </a:p>
          <a:p>
            <a:pPr algn="l" rtl="0"/>
            <a:endParaRPr lang="he-IL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3986FF-AC39-479A-A846-9982FADBCE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8381"/>
            <a:ext cx="4115249" cy="826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CC8ACB-5E7A-443F-ABD2-BB96C90CB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6158"/>
            <a:ext cx="1828952" cy="73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6B60D53B-4287-E045-9082-D1CF23171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753" y="192399"/>
            <a:ext cx="4118779" cy="797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6336A-27E9-45A8-A48E-DC597DB9DF63}"/>
              </a:ext>
            </a:extLst>
          </p:cNvPr>
          <p:cNvSpPr txBox="1"/>
          <p:nvPr/>
        </p:nvSpPr>
        <p:spPr>
          <a:xfrm>
            <a:off x="8001000" y="3276600"/>
            <a:ext cx="2667000" cy="2308324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txBody>
          <a:bodyPr wrap="square" rtlCol="1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>
                <a:solidFill>
                  <a:srgbClr val="002060"/>
                </a:solidFill>
              </a:rPr>
              <a:t>[Optional Picture]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he-IL" dirty="0"/>
          </a:p>
        </p:txBody>
      </p:sp>
      <p:pic>
        <p:nvPicPr>
          <p:cNvPr id="5" name="תמונה 4" descr="תמונה שמכילה טקסט, אלקטרוניקה&#10;&#10;התיאור נוצר באופן אוטומטי">
            <a:extLst>
              <a:ext uri="{FF2B5EF4-FFF2-40B4-BE49-F238E27FC236}">
                <a16:creationId xmlns:a16="http://schemas.microsoft.com/office/drawing/2014/main" id="{C0DEF8E7-7A2A-8DD4-68AC-6A83D04279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1" t="23625" r="13574" b="6565"/>
          <a:stretch/>
        </p:blipFill>
        <p:spPr>
          <a:xfrm>
            <a:off x="8001000" y="3159370"/>
            <a:ext cx="2819400" cy="255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76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/>
              <a:t>Chosen solution: Block Diagram</a:t>
            </a:r>
            <a:endParaRPr lang="he-IL"/>
          </a:p>
        </p:txBody>
      </p:sp>
      <p:pic>
        <p:nvPicPr>
          <p:cNvPr id="29" name="תמונה 28">
            <a:extLst>
              <a:ext uri="{FF2B5EF4-FFF2-40B4-BE49-F238E27FC236}">
                <a16:creationId xmlns:a16="http://schemas.microsoft.com/office/drawing/2014/main" id="{7D99531C-D68F-F577-F607-6BDA94D3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7" y="1600201"/>
            <a:ext cx="6116165" cy="4525963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3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solution: details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2057400"/>
            <a:ext cx="8610600" cy="979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2060"/>
                </a:solidFill>
              </a:rPr>
              <a:t>Using the Hough transform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2060"/>
                </a:solidFill>
              </a:rPr>
              <a:t>No movement - learning the rectangular objects in the background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2060"/>
                </a:solidFill>
              </a:rPr>
              <a:t>Movement - detection of new square objects</a:t>
            </a:r>
            <a:endParaRPr lang="he-IL" sz="22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92516D1C-CDE9-53EE-1223-3799EBBD31EA}"/>
              </a:ext>
            </a:extLst>
          </p:cNvPr>
          <p:cNvSpPr/>
          <p:nvPr/>
        </p:nvSpPr>
        <p:spPr>
          <a:xfrm>
            <a:off x="457200" y="2057400"/>
            <a:ext cx="2133600" cy="1066800"/>
          </a:xfrm>
          <a:prstGeom prst="roundRect">
            <a:avLst/>
          </a:prstGeom>
          <a:solidFill>
            <a:srgbClr val="DAE8F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Square object detection</a:t>
            </a:r>
            <a:endParaRPr lang="he-IL" dirty="0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1F1038F8-42FB-2D44-8D59-E93CE9EFD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35443"/>
            <a:ext cx="2267508" cy="1677956"/>
          </a:xfrm>
          <a:prstGeom prst="rect">
            <a:avLst/>
          </a:prstGeom>
          <a:noFill/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C5E0AB7E-B9A0-7753-7E97-C25A8FD61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09355"/>
            <a:ext cx="5715000" cy="1571923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66681DC4-BBB2-E394-ECA4-B1FCB7099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22" t="8377"/>
          <a:stretch/>
        </p:blipFill>
        <p:spPr>
          <a:xfrm>
            <a:off x="2133600" y="5106392"/>
            <a:ext cx="2844801" cy="1572518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C18EF3D5-7DA5-CB4B-BAB2-8E76F441E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" t="4891"/>
          <a:stretch/>
        </p:blipFill>
        <p:spPr>
          <a:xfrm>
            <a:off x="7543800" y="3399830"/>
            <a:ext cx="3581400" cy="32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4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76A0C4F8-44FE-5655-0C40-DA29D2EE898C}"/>
              </a:ext>
            </a:extLst>
          </p:cNvPr>
          <p:cNvSpPr/>
          <p:nvPr/>
        </p:nvSpPr>
        <p:spPr>
          <a:xfrm>
            <a:off x="457200" y="2053284"/>
            <a:ext cx="2133600" cy="1066800"/>
          </a:xfrm>
          <a:prstGeom prst="roundRect">
            <a:avLst/>
          </a:prstGeom>
          <a:solidFill>
            <a:srgbClr val="DAE8F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Screen detection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solution: details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2058693"/>
            <a:ext cx="8610600" cy="979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2060"/>
                </a:solidFill>
              </a:rPr>
              <a:t>Identifying the aliasing within the image by changing the camera's sample frequency</a:t>
            </a:r>
            <a:endParaRPr lang="he-IL" sz="22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1F1038F8-42FB-2D44-8D59-E93CE9EFD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35443"/>
            <a:ext cx="2267508" cy="16779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22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solution: details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2173179"/>
            <a:ext cx="8610600" cy="9798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A detailed explanation about the chosen solution – a block diagram </a:t>
            </a:r>
            <a:r>
              <a:rPr lang="en-US" sz="2400" u="sng" dirty="0">
                <a:solidFill>
                  <a:srgbClr val="002060"/>
                </a:solidFill>
              </a:rPr>
              <a:t>is a very good way </a:t>
            </a:r>
            <a:r>
              <a:rPr lang="en-US" sz="2400" dirty="0">
                <a:solidFill>
                  <a:srgbClr val="002060"/>
                </a:solidFill>
              </a:rPr>
              <a:t>to start with, probably followed with a few more slides describing the solution and maybe more diagrams for details if needed</a:t>
            </a:r>
            <a:endParaRPr lang="he-IL" sz="24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2A4F3-3C98-C387-20F2-7506AFCAFB58}"/>
              </a:ext>
            </a:extLst>
          </p:cNvPr>
          <p:cNvSpPr txBox="1">
            <a:spLocks/>
          </p:cNvSpPr>
          <p:nvPr/>
        </p:nvSpPr>
        <p:spPr>
          <a:xfrm>
            <a:off x="2971800" y="5193903"/>
            <a:ext cx="8610600" cy="979885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2060"/>
                </a:solidFill>
              </a:rPr>
              <a:t>A detailed explanation about the chosen solution – a block diagram </a:t>
            </a:r>
            <a:r>
              <a:rPr lang="en-US" sz="2400" u="sng">
                <a:solidFill>
                  <a:srgbClr val="002060"/>
                </a:solidFill>
              </a:rPr>
              <a:t>is a very good way </a:t>
            </a:r>
            <a:r>
              <a:rPr lang="en-US" sz="2400">
                <a:solidFill>
                  <a:srgbClr val="002060"/>
                </a:solidFill>
              </a:rPr>
              <a:t>to start with, probably followed with a few more slides describing the solution and maybe more diagrams for details if needed</a:t>
            </a:r>
            <a:endParaRPr lang="he-IL" sz="2400" dirty="0">
              <a:solidFill>
                <a:srgbClr val="002060"/>
              </a:solidFill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C5C31AA2-5CAE-F9BA-3E4D-124C8F860489}"/>
              </a:ext>
            </a:extLst>
          </p:cNvPr>
          <p:cNvSpPr/>
          <p:nvPr/>
        </p:nvSpPr>
        <p:spPr>
          <a:xfrm>
            <a:off x="457200" y="5078124"/>
            <a:ext cx="2133600" cy="1066800"/>
          </a:xfrm>
          <a:prstGeom prst="roundRect">
            <a:avLst/>
          </a:prstGeom>
          <a:solidFill>
            <a:srgbClr val="FFF2CC"/>
          </a:solidFill>
          <a:ln>
            <a:solidFill>
              <a:srgbClr val="D6B65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Face detection</a:t>
            </a:r>
            <a:endParaRPr lang="he-IL" dirty="0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3AFF45FF-6702-C9BE-6F3D-BD34ABB483C2}"/>
              </a:ext>
            </a:extLst>
          </p:cNvPr>
          <p:cNvSpPr/>
          <p:nvPr/>
        </p:nvSpPr>
        <p:spPr>
          <a:xfrm>
            <a:off x="457200" y="2057400"/>
            <a:ext cx="2133600" cy="1066800"/>
          </a:xfrm>
          <a:prstGeom prst="roundRect">
            <a:avLst/>
          </a:prstGeom>
          <a:solidFill>
            <a:srgbClr val="FFF2CC"/>
          </a:solidFill>
          <a:ln>
            <a:solidFill>
              <a:srgbClr val="D6B65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Face landmarks</a:t>
            </a:r>
          </a:p>
          <a:p>
            <a:pPr algn="ctr"/>
            <a:r>
              <a:rPr lang="en-US" dirty="0"/>
              <a:t>Detection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B74FEE6-25A3-412E-E068-0C193785C1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35443"/>
            <a:ext cx="2267508" cy="16779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042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EDC5CA00-F8A0-BC4E-8568-BD8325959EA8}"/>
              </a:ext>
            </a:extLst>
          </p:cNvPr>
          <p:cNvSpPr/>
          <p:nvPr/>
        </p:nvSpPr>
        <p:spPr>
          <a:xfrm>
            <a:off x="457200" y="2047876"/>
            <a:ext cx="2133600" cy="1066800"/>
          </a:xfrm>
          <a:prstGeom prst="roundRect">
            <a:avLst/>
          </a:prstGeom>
          <a:solidFill>
            <a:srgbClr val="FFF2CC"/>
          </a:solidFill>
          <a:ln>
            <a:solidFill>
              <a:srgbClr val="D6B65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Smile test</a:t>
            </a:r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A8E29377-A15E-1711-0391-8E54D44E4A34}"/>
              </a:ext>
            </a:extLst>
          </p:cNvPr>
          <p:cNvSpPr/>
          <p:nvPr/>
        </p:nvSpPr>
        <p:spPr>
          <a:xfrm>
            <a:off x="457200" y="3601751"/>
            <a:ext cx="2133600" cy="1066800"/>
          </a:xfrm>
          <a:prstGeom prst="roundRect">
            <a:avLst/>
          </a:prstGeom>
          <a:solidFill>
            <a:srgbClr val="E1D5E7"/>
          </a:solidFill>
          <a:ln>
            <a:solidFill>
              <a:srgbClr val="B596C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Search of familiar face In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solution: details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2173179"/>
            <a:ext cx="8610600" cy="9798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A detailed explanation about the chosen solution – a block diagram </a:t>
            </a:r>
            <a:r>
              <a:rPr lang="en-US" sz="2400" u="sng" dirty="0">
                <a:solidFill>
                  <a:srgbClr val="002060"/>
                </a:solidFill>
              </a:rPr>
              <a:t>is a very good way </a:t>
            </a:r>
            <a:r>
              <a:rPr lang="en-US" sz="2400" dirty="0">
                <a:solidFill>
                  <a:srgbClr val="002060"/>
                </a:solidFill>
              </a:rPr>
              <a:t>to start with, probably followed with a few more slides describing the solution and maybe more diagrams for details if needed</a:t>
            </a:r>
            <a:endParaRPr lang="he-IL" sz="24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145B31-2F94-80F4-4F64-211BAD3845F0}"/>
              </a:ext>
            </a:extLst>
          </p:cNvPr>
          <p:cNvSpPr txBox="1">
            <a:spLocks/>
          </p:cNvSpPr>
          <p:nvPr/>
        </p:nvSpPr>
        <p:spPr>
          <a:xfrm>
            <a:off x="2971800" y="3707716"/>
            <a:ext cx="8610600" cy="979885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2060"/>
                </a:solidFill>
              </a:rPr>
              <a:t>A detailed explanation about the chosen solution – a block diagram </a:t>
            </a:r>
            <a:r>
              <a:rPr lang="en-US" sz="2400" u="sng" dirty="0">
                <a:solidFill>
                  <a:srgbClr val="002060"/>
                </a:solidFill>
              </a:rPr>
              <a:t>is a very good way </a:t>
            </a:r>
            <a:r>
              <a:rPr lang="en-US" sz="2400" dirty="0">
                <a:solidFill>
                  <a:srgbClr val="002060"/>
                </a:solidFill>
              </a:rPr>
              <a:t>to start with, probably followed with a few more slides describing the solution and maybe more diagrams for details if needed</a:t>
            </a:r>
            <a:endParaRPr lang="he-IL" sz="2400" dirty="0">
              <a:solidFill>
                <a:srgbClr val="002060"/>
              </a:solidFill>
            </a:endParaRPr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46D92159-E075-8D26-863D-413C566FE94F}"/>
              </a:ext>
            </a:extLst>
          </p:cNvPr>
          <p:cNvSpPr/>
          <p:nvPr/>
        </p:nvSpPr>
        <p:spPr>
          <a:xfrm>
            <a:off x="457200" y="5155626"/>
            <a:ext cx="2133600" cy="1066800"/>
          </a:xfrm>
          <a:prstGeom prst="roundRect">
            <a:avLst/>
          </a:prstGeom>
          <a:solidFill>
            <a:srgbClr val="DAE8F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Motion detection</a:t>
            </a:r>
            <a:endParaRPr lang="he-IL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551851-E5AE-082C-2854-83479E430D36}"/>
              </a:ext>
            </a:extLst>
          </p:cNvPr>
          <p:cNvSpPr txBox="1">
            <a:spLocks/>
          </p:cNvSpPr>
          <p:nvPr/>
        </p:nvSpPr>
        <p:spPr>
          <a:xfrm>
            <a:off x="2971800" y="5292657"/>
            <a:ext cx="8610600" cy="97988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2060"/>
                </a:solidFill>
              </a:rPr>
              <a:t>Using OpenCV motion detection</a:t>
            </a:r>
            <a:endParaRPr lang="he-IL" sz="2200" dirty="0">
              <a:solidFill>
                <a:srgbClr val="002060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0F2C85F5-5425-F6B9-5E67-A0644E5FB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35443"/>
            <a:ext cx="2267508" cy="16779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1189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solution: details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Explanations of the solution and the block diagram from the previous slide – </a:t>
            </a:r>
          </a:p>
          <a:p>
            <a:pPr marL="0" indent="0">
              <a:buNone/>
            </a:pP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 so Far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Present your results – the output of your system with comparison to other systems so you can show what you do better than others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Summary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short summary of the work – main points in the implementation , achievements, original contribution etc.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1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Conclusions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Explain in short what can be learned from your results, future work you think can be done etc.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49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615" y="2286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Only </a:t>
            </a:r>
            <a:r>
              <a:rPr lang="en-US" u="sng" dirty="0">
                <a:solidFill>
                  <a:srgbClr val="002060"/>
                </a:solidFill>
              </a:rPr>
              <a:t>most important references</a:t>
            </a:r>
            <a:r>
              <a:rPr lang="en-US" dirty="0">
                <a:solidFill>
                  <a:srgbClr val="002060"/>
                </a:solidFill>
              </a:rPr>
              <a:t> should be mentioned here, in the following form: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[#] Author name(s), Title, Publisher (conference/Magazine) , Year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Presentation Outline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Overview of the component</a:t>
            </a:r>
          </a:p>
          <a:p>
            <a:r>
              <a:rPr lang="en-US" dirty="0">
                <a:solidFill>
                  <a:srgbClr val="002060"/>
                </a:solidFill>
              </a:rPr>
              <a:t>Existing Projects</a:t>
            </a:r>
          </a:p>
          <a:p>
            <a:r>
              <a:rPr lang="en-US" dirty="0">
                <a:solidFill>
                  <a:srgbClr val="002060"/>
                </a:solidFill>
              </a:rPr>
              <a:t>Available IDEs</a:t>
            </a:r>
          </a:p>
          <a:p>
            <a:r>
              <a:rPr lang="en-US" dirty="0" err="1">
                <a:solidFill>
                  <a:srgbClr val="002060"/>
                </a:solidFill>
                <a:highlight>
                  <a:srgbClr val="FF0000"/>
                </a:highlight>
              </a:rPr>
              <a:t>ffff</a:t>
            </a:r>
            <a:endParaRPr lang="en-US" dirty="0">
              <a:solidFill>
                <a:srgbClr val="002060"/>
              </a:solidFill>
              <a:highlight>
                <a:srgbClr val="FF00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1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Project Goal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Building a facial recognition system for opening doors based on existing algorithms</a:t>
            </a:r>
          </a:p>
          <a:p>
            <a:r>
              <a:rPr lang="en-US" dirty="0">
                <a:solidFill>
                  <a:srgbClr val="002060"/>
                </a:solidFill>
              </a:rPr>
              <a:t>Developing </a:t>
            </a:r>
            <a:r>
              <a:rPr lang="en-US" dirty="0"/>
              <a:t>anti spoofing </a:t>
            </a:r>
            <a:r>
              <a:rPr lang="en-US" dirty="0">
                <a:solidFill>
                  <a:srgbClr val="002060"/>
                </a:solidFill>
              </a:rPr>
              <a:t>algorithm using the existing hardware in the ESP32-cam component. </a:t>
            </a:r>
          </a:p>
          <a:p>
            <a:r>
              <a:rPr lang="en-US" dirty="0">
                <a:solidFill>
                  <a:srgbClr val="002060"/>
                </a:solidFill>
              </a:rPr>
              <a:t>Performance evaluation of ESP32CAM in the context of image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Background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787FF1E4-C5B3-C0F8-3089-591185FB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46428"/>
            <a:ext cx="5943600" cy="2644902"/>
          </a:xfrm>
          <a:prstGeom prst="rect">
            <a:avLst/>
          </a:prstGeom>
        </p:spPr>
      </p:pic>
      <p:graphicFrame>
        <p:nvGraphicFramePr>
          <p:cNvPr id="8" name="טבלה 14">
            <a:extLst>
              <a:ext uri="{FF2B5EF4-FFF2-40B4-BE49-F238E27FC236}">
                <a16:creationId xmlns:a16="http://schemas.microsoft.com/office/drawing/2014/main" id="{E344C7CA-82BE-3874-B97A-A30CA1C21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83578"/>
              </p:ext>
            </p:extLst>
          </p:nvPr>
        </p:nvGraphicFramePr>
        <p:xfrm>
          <a:off x="2336799" y="4435793"/>
          <a:ext cx="7518402" cy="2103120"/>
        </p:xfrm>
        <a:graphic>
          <a:graphicData uri="http://schemas.openxmlformats.org/drawingml/2006/table">
            <a:tbl>
              <a:tblPr rtl="1" bandRow="1">
                <a:tableStyleId>{8EC20E35-A176-4012-BC5E-935CFFF8708E}</a:tableStyleId>
              </a:tblPr>
              <a:tblGrid>
                <a:gridCol w="3759201">
                  <a:extLst>
                    <a:ext uri="{9D8B030D-6E8A-4147-A177-3AD203B41FA5}">
                      <a16:colId xmlns:a16="http://schemas.microsoft.com/office/drawing/2014/main" val="476173411"/>
                    </a:ext>
                  </a:extLst>
                </a:gridCol>
                <a:gridCol w="3759201">
                  <a:extLst>
                    <a:ext uri="{9D8B030D-6E8A-4147-A177-3AD203B41FA5}">
                      <a16:colId xmlns:a16="http://schemas.microsoft.com/office/drawing/2014/main" val="2601700801"/>
                    </a:ext>
                  </a:extLst>
                </a:gridCol>
              </a:tblGrid>
              <a:tr h="330917"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520KB SRAM +4M PSRAM</a:t>
                      </a:r>
                      <a:endParaRPr lang="he-IL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RAM</a:t>
                      </a:r>
                      <a:endParaRPr lang="he-IL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89583"/>
                  </a:ext>
                </a:extLst>
              </a:tr>
              <a:tr h="330917"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802.11 b/g/n/</a:t>
                      </a:r>
                      <a:endParaRPr lang="he-IL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Wi-Fi</a:t>
                      </a:r>
                      <a:endParaRPr lang="he-IL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6014208"/>
                  </a:ext>
                </a:extLst>
              </a:tr>
              <a:tr h="330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Maximum support 4G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Support TF card</a:t>
                      </a:r>
                      <a:endParaRPr lang="he-IL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242897"/>
                  </a:ext>
                </a:extLst>
              </a:tr>
              <a:tr h="571172"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JPEG( OV2640 support only ), BMP, GRAYSCALE</a:t>
                      </a:r>
                      <a:endParaRPr lang="he-IL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Image Output Format</a:t>
                      </a:r>
                      <a:endParaRPr lang="he-IL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624447"/>
                  </a:ext>
                </a:extLst>
              </a:tr>
              <a:tr h="330917"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2412 ~2484MHz</a:t>
                      </a:r>
                      <a:endParaRPr lang="he-IL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Spectrum Range</a:t>
                      </a:r>
                      <a:endParaRPr lang="he-IL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779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39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00FD8F5C-A975-57E6-1788-6F1F56FE3A36}"/>
              </a:ext>
            </a:extLst>
          </p:cNvPr>
          <p:cNvGrpSpPr/>
          <p:nvPr/>
        </p:nvGrpSpPr>
        <p:grpSpPr>
          <a:xfrm>
            <a:off x="1219200" y="1585119"/>
            <a:ext cx="3980876" cy="4510881"/>
            <a:chOff x="762000" y="1585119"/>
            <a:chExt cx="3980876" cy="4510881"/>
          </a:xfrm>
        </p:grpSpPr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A212FA37-B748-6689-2CD6-DC40F6B24DD6}"/>
                </a:ext>
              </a:extLst>
            </p:cNvPr>
            <p:cNvSpPr/>
            <p:nvPr/>
          </p:nvSpPr>
          <p:spPr>
            <a:xfrm>
              <a:off x="762000" y="1585119"/>
              <a:ext cx="3980876" cy="45108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0E40BB1D-D31E-C574-5898-A496C0C1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813719"/>
              <a:ext cx="2847975" cy="1600200"/>
            </a:xfrm>
            <a:prstGeom prst="rect">
              <a:avLst/>
            </a:prstGeom>
          </p:spPr>
        </p:pic>
        <p:pic>
          <p:nvPicPr>
            <p:cNvPr id="10" name="תמונה 9">
              <a:hlinkClick r:id="rId3"/>
              <a:extLst>
                <a:ext uri="{FF2B5EF4-FFF2-40B4-BE49-F238E27FC236}">
                  <a16:creationId xmlns:a16="http://schemas.microsoft.com/office/drawing/2014/main" id="{EA21ED96-FFF7-9F79-F487-CF625A37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224" y="3810000"/>
              <a:ext cx="3250624" cy="1832769"/>
            </a:xfrm>
            <a:prstGeom prst="rect">
              <a:avLst/>
            </a:prstGeom>
          </p:spPr>
        </p:pic>
      </p:grpSp>
      <p:sp>
        <p:nvSpPr>
          <p:cNvPr id="15" name="מלבן 14">
            <a:extLst>
              <a:ext uri="{FF2B5EF4-FFF2-40B4-BE49-F238E27FC236}">
                <a16:creationId xmlns:a16="http://schemas.microsoft.com/office/drawing/2014/main" id="{2AB5C213-B819-03B0-2837-186FB3E25DF7}"/>
              </a:ext>
            </a:extLst>
          </p:cNvPr>
          <p:cNvSpPr/>
          <p:nvPr/>
        </p:nvSpPr>
        <p:spPr>
          <a:xfrm>
            <a:off x="6277700" y="1322190"/>
            <a:ext cx="5304700" cy="302140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126D13A0-C90D-7EA8-D2B2-E65AE8560B5D}"/>
              </a:ext>
            </a:extLst>
          </p:cNvPr>
          <p:cNvSpPr/>
          <p:nvPr/>
        </p:nvSpPr>
        <p:spPr>
          <a:xfrm>
            <a:off x="4906100" y="3886199"/>
            <a:ext cx="5304700" cy="2895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Existing Projects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תמונה 7" descr="תמונה שמכילה טקסט, אלקטרוניקה&#10;&#10;התיאור נוצר באופן אוטומטי">
            <a:hlinkClick r:id="rId5"/>
            <a:extLst>
              <a:ext uri="{FF2B5EF4-FFF2-40B4-BE49-F238E27FC236}">
                <a16:creationId xmlns:a16="http://schemas.microsoft.com/office/drawing/2014/main" id="{DFABCF27-8CA6-160C-A19E-4BC04C4731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25" y="1585119"/>
            <a:ext cx="3657600" cy="2057400"/>
          </a:xfrm>
          <a:prstGeom prst="rect">
            <a:avLst/>
          </a:prstGeom>
        </p:spPr>
      </p:pic>
      <p:pic>
        <p:nvPicPr>
          <p:cNvPr id="12" name="תמונה 11">
            <a:hlinkClick r:id="rId7"/>
            <a:extLst>
              <a:ext uri="{FF2B5EF4-FFF2-40B4-BE49-F238E27FC236}">
                <a16:creationId xmlns:a16="http://schemas.microsoft.com/office/drawing/2014/main" id="{F740E952-7413-BA27-E0BD-234D66D87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4082256"/>
            <a:ext cx="4208897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2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Background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D2D9517-E0AB-1AC5-3472-D56968B04F73}"/>
              </a:ext>
            </a:extLst>
          </p:cNvPr>
          <p:cNvSpPr txBox="1">
            <a:spLocks/>
          </p:cNvSpPr>
          <p:nvPr/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Well known environment</a:t>
            </a:r>
          </a:p>
          <a:p>
            <a:r>
              <a:rPr lang="en-US" sz="2800" dirty="0">
                <a:solidFill>
                  <a:srgbClr val="002060"/>
                </a:solidFill>
              </a:rPr>
              <a:t>Support for the basic libraries of the component</a:t>
            </a:r>
          </a:p>
          <a:p>
            <a:r>
              <a:rPr lang="en-US" sz="2800" dirty="0">
                <a:solidFill>
                  <a:srgbClr val="002060"/>
                </a:solidFill>
              </a:rPr>
              <a:t>Does not support significant image processing libraries</a:t>
            </a:r>
            <a:endParaRPr lang="he-IL" sz="2800" dirty="0"/>
          </a:p>
        </p:txBody>
      </p:sp>
      <p:sp>
        <p:nvSpPr>
          <p:cNvPr id="6" name="מציין מיקום טקסט 4">
            <a:extLst>
              <a:ext uri="{FF2B5EF4-FFF2-40B4-BE49-F238E27FC236}">
                <a16:creationId xmlns:a16="http://schemas.microsoft.com/office/drawing/2014/main" id="{6213CF19-4403-2342-A386-E8E047C3702C}"/>
              </a:ext>
            </a:extLst>
          </p:cNvPr>
          <p:cNvSpPr txBox="1">
            <a:spLocks/>
          </p:cNvSpPr>
          <p:nvPr/>
        </p:nvSpPr>
        <p:spPr>
          <a:xfrm>
            <a:off x="6193368" y="1535113"/>
            <a:ext cx="5389033" cy="446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err="1">
                <a:solidFill>
                  <a:srgbClr val="002060"/>
                </a:solidFill>
              </a:rPr>
              <a:t>Espressif</a:t>
            </a:r>
            <a:r>
              <a:rPr lang="en-US" sz="2800" b="1" dirty="0">
                <a:solidFill>
                  <a:srgbClr val="002060"/>
                </a:solidFill>
              </a:rPr>
              <a:t> ESP-IDF</a:t>
            </a:r>
            <a:endParaRPr lang="he-IL" sz="2800" b="1" dirty="0"/>
          </a:p>
        </p:txBody>
      </p:sp>
      <p:sp>
        <p:nvSpPr>
          <p:cNvPr id="9" name="מציין מיקום תוכן 5">
            <a:extLst>
              <a:ext uri="{FF2B5EF4-FFF2-40B4-BE49-F238E27FC236}">
                <a16:creationId xmlns:a16="http://schemas.microsoft.com/office/drawing/2014/main" id="{4E3F81C0-A4DE-1CF7-9A48-9C6F9A01FE4E}"/>
              </a:ext>
            </a:extLst>
          </p:cNvPr>
          <p:cNvSpPr txBox="1">
            <a:spLocks/>
          </p:cNvSpPr>
          <p:nvPr/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Extension to VS Code or Eclipse IDE</a:t>
            </a:r>
          </a:p>
          <a:p>
            <a:r>
              <a:rPr lang="en-US" sz="2800" dirty="0">
                <a:solidFill>
                  <a:srgbClr val="002060"/>
                </a:solidFill>
              </a:rPr>
              <a:t>Relatively new, more flexible IDE</a:t>
            </a:r>
          </a:p>
          <a:p>
            <a:r>
              <a:rPr lang="en-US" sz="2800" dirty="0">
                <a:solidFill>
                  <a:srgbClr val="002060"/>
                </a:solidFill>
              </a:rPr>
              <a:t>Theoretically supports the basic libraries of the component and the OpenCV library</a:t>
            </a:r>
            <a:endParaRPr lang="he-IL" sz="2800" dirty="0"/>
          </a:p>
        </p:txBody>
      </p:sp>
      <p:sp>
        <p:nvSpPr>
          <p:cNvPr id="25" name="מציין מיקום טקסט 4">
            <a:extLst>
              <a:ext uri="{FF2B5EF4-FFF2-40B4-BE49-F238E27FC236}">
                <a16:creationId xmlns:a16="http://schemas.microsoft.com/office/drawing/2014/main" id="{BFF6A45F-427F-5EDB-0A12-75239B11233C}"/>
              </a:ext>
            </a:extLst>
          </p:cNvPr>
          <p:cNvSpPr txBox="1">
            <a:spLocks/>
          </p:cNvSpPr>
          <p:nvPr/>
        </p:nvSpPr>
        <p:spPr>
          <a:xfrm>
            <a:off x="706967" y="1573213"/>
            <a:ext cx="5389033" cy="446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Arduino IDE</a:t>
            </a:r>
            <a:endParaRPr lang="he-IL" sz="2800" b="1" dirty="0"/>
          </a:p>
        </p:txBody>
      </p:sp>
    </p:spTree>
    <p:extLst>
      <p:ext uri="{BB962C8B-B14F-4D97-AF65-F5344CB8AC3E}">
        <p14:creationId xmlns:p14="http://schemas.microsoft.com/office/powerpoint/2010/main" val="236983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Optional Solutions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Describe in more details existing relevant solution(s) for the problem – general </a:t>
            </a:r>
            <a:r>
              <a:rPr lang="en-US" dirty="0">
                <a:highlight>
                  <a:srgbClr val="FF0000"/>
                </a:highlight>
              </a:rPr>
              <a:t>description, algorithms, systems, pro’s Vs. Con’s (quality, cost, complexity…) etc</a:t>
            </a:r>
            <a:r>
              <a:rPr lang="en-US" dirty="0"/>
              <a:t>.  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/>
              <a:t>Optional Solutions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Describe in more details existing relevant solution(s) for the problem – general description, algorithms, systems, pro’s Vs. Con’s (quality, cost, complexity…) etc.  </a:t>
            </a:r>
            <a:endParaRPr lang="he-IL" dirty="0">
              <a:highlight>
                <a:srgbClr val="FF0000"/>
              </a:highlight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C82F1B6-7681-552B-8F7A-2CB1100C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884269"/>
            <a:ext cx="5384800" cy="3957827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8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/>
              <a:t>Chosen solution: Block Diagram</a:t>
            </a:r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9DD24D9-0A18-57E8-50F0-9F3844A4C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76" y="1600201"/>
            <a:ext cx="6631447" cy="4525963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1D9778-10B4-40FB-B4E4-44FA89A866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4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43179</TotalTime>
  <Words>608</Words>
  <Application>Microsoft Office PowerPoint</Application>
  <PresentationFormat>מסך רחב</PresentationFormat>
  <Paragraphs>110</Paragraphs>
  <Slides>19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19</vt:i4>
      </vt:variant>
    </vt:vector>
  </HeadingPairs>
  <TitlesOfParts>
    <vt:vector size="23" baseType="lpstr">
      <vt:lpstr>Arial</vt:lpstr>
      <vt:lpstr>Calibri</vt:lpstr>
      <vt:lpstr>Office Theme</vt:lpstr>
      <vt:lpstr>Custom Design</vt:lpstr>
      <vt:lpstr>Midterm Presentation  Project Title</vt:lpstr>
      <vt:lpstr>Presentation Outline</vt:lpstr>
      <vt:lpstr>Project Goal</vt:lpstr>
      <vt:lpstr>Background</vt:lpstr>
      <vt:lpstr>Existing Projects</vt:lpstr>
      <vt:lpstr>Background</vt:lpstr>
      <vt:lpstr>Optional Solutions</vt:lpstr>
      <vt:lpstr>Optional Solutions</vt:lpstr>
      <vt:lpstr>Chosen solution: Block Diagram</vt:lpstr>
      <vt:lpstr>Chosen solution: Block Diagram</vt:lpstr>
      <vt:lpstr>Chosen solution: details</vt:lpstr>
      <vt:lpstr>Chosen solution: details</vt:lpstr>
      <vt:lpstr>Chosen solution: details</vt:lpstr>
      <vt:lpstr>Chosen solution: details</vt:lpstr>
      <vt:lpstr>Chosen solution: details</vt:lpstr>
      <vt:lpstr>Results so Far</vt:lpstr>
      <vt:lpstr>Summary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פרוייקט פיתוח אלגורית'ם לזיהוי אנשים בתמונות</dc:title>
  <dc:creator>Idan Burstein</dc:creator>
  <cp:lastModifiedBy>Eden Ishay</cp:lastModifiedBy>
  <cp:revision>605</cp:revision>
  <cp:lastPrinted>2014-09-21T12:04:19Z</cp:lastPrinted>
  <dcterms:created xsi:type="dcterms:W3CDTF">2012-05-28T18:42:10Z</dcterms:created>
  <dcterms:modified xsi:type="dcterms:W3CDTF">2023-01-16T17:20:27Z</dcterms:modified>
</cp:coreProperties>
</file>